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나눔고딕" pitchFamily="50" charset="-127"/>
      <p:regular r:id="rId14"/>
    </p:embeddedFont>
    <p:embeddedFont>
      <p:font typeface="Corben" charset="0"/>
      <p:regular r:id="rId15"/>
    </p:embeddedFont>
    <p:embeddedFont>
      <p:font typeface="Nobile" charset="0"/>
      <p:regular r:id="rId16"/>
    </p:embeddedFont>
    <p:embeddedFont>
      <p:font typeface="Calibri" pitchFamily="34" charset="0"/>
      <p:regular r:id="rId17"/>
      <p:bold r:id="rId18"/>
      <p:italic r:id="rId19"/>
      <p:boldItalic r:id="rId20"/>
    </p:embeddedFont>
    <p:embeddedFont>
      <p:font typeface="맑은 고딕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DFD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2" d="100"/>
          <a:sy n="102" d="100"/>
        </p:scale>
        <p:origin x="-90" y="-28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0141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1B1B27"/>
                </a:solidFill>
                <a:latin typeface="나눔고딕" pitchFamily="50" charset="-127"/>
                <a:ea typeface="나눔고딕" pitchFamily="50" charset="-127"/>
                <a:cs typeface="Corben" pitchFamily="34" charset="-120"/>
              </a:rPr>
              <a:t>CRAG를 활용한 뉴스/공시 기반 주가 분석 AI 에이전트 개발</a:t>
            </a:r>
            <a:endParaRPr lang="en-US" sz="4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5591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나눔고딕" pitchFamily="50" charset="-127"/>
                <a:ea typeface="나눔고딕" pitchFamily="50" charset="-127"/>
                <a:cs typeface="Nobile" pitchFamily="34" charset="-120"/>
              </a:rPr>
              <a:t>초거대언어모델의 이해와 응용</a:t>
            </a:r>
            <a:endParaRPr lang="en-US" sz="16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41771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 err="1" smtClean="0">
                <a:solidFill>
                  <a:srgbClr val="404155"/>
                </a:solidFill>
                <a:latin typeface="나눔고딕" pitchFamily="50" charset="-127"/>
                <a:ea typeface="나눔고딕" pitchFamily="50" charset="-127"/>
                <a:cs typeface="Nobile" pitchFamily="34" charset="-120"/>
              </a:rPr>
              <a:t>한영재</a:t>
            </a:r>
            <a:endParaRPr lang="en-US" sz="16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80190" y="479524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나눔고딕" pitchFamily="50" charset="-127"/>
                <a:ea typeface="나눔고딕" pitchFamily="50" charset="-127"/>
                <a:cs typeface="Nobile" pitchFamily="34" charset="-120"/>
              </a:rPr>
              <a:t>김재형 교수님</a:t>
            </a:r>
            <a:endParaRPr lang="en-US" sz="16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Text 4"/>
          <p:cNvSpPr/>
          <p:nvPr/>
        </p:nvSpPr>
        <p:spPr>
          <a:xfrm>
            <a:off x="6280190" y="541329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나눔고딕" pitchFamily="50" charset="-127"/>
                <a:ea typeface="나눔고딕" pitchFamily="50" charset="-127"/>
                <a:cs typeface="Nobile" pitchFamily="34" charset="-120"/>
              </a:rPr>
              <a:t>2025년 6월 13일</a:t>
            </a:r>
            <a:endParaRPr lang="en-US" sz="16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280190" y="604825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11" name="직사각형 10"/>
          <p:cNvSpPr/>
          <p:nvPr/>
        </p:nvSpPr>
        <p:spPr>
          <a:xfrm>
            <a:off x="12409714" y="7371183"/>
            <a:ext cx="2211355" cy="839755"/>
          </a:xfrm>
          <a:prstGeom prst="rect">
            <a:avLst/>
          </a:prstGeom>
          <a:solidFill>
            <a:srgbClr val="FDFDF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결론 및 향후 연구 방향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5524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성공적 구현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042880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검색 결과의 품질을 자체 평가하고 보정하는 CRAG 기반 시스템 구현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731" y="2867501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552462"/>
            <a:ext cx="29372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고성능/도메인 특화 LLM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042880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BloombergGPT, GPT-4o, Claude 3 Opus 등 활용 가능성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604" y="3256002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0050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장기 시계열 분석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495449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주간/월간 추세 분석과 장기적 예측 기능으로 확장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103" y="5481876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0050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비용/속도 최적화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495449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품질과 비용/속도 간 최적의 균형점 탐색 필요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230" y="5093375"/>
            <a:ext cx="339328" cy="42422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793790" y="69245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감사합니다. 질문을 환영합니다.</a:t>
            </a:r>
            <a:endParaRPr lang="en-US" sz="1750" dirty="0"/>
          </a:p>
        </p:txBody>
      </p:sp>
      <p:sp>
        <p:nvSpPr>
          <p:cNvPr id="20" name="직사각형 19"/>
          <p:cNvSpPr/>
          <p:nvPr/>
        </p:nvSpPr>
        <p:spPr>
          <a:xfrm>
            <a:off x="12409714" y="7371183"/>
            <a:ext cx="2211355" cy="839755"/>
          </a:xfrm>
          <a:prstGeom prst="rect">
            <a:avLst/>
          </a:prstGeom>
          <a:solidFill>
            <a:srgbClr val="FDFDF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409714" y="7371183"/>
            <a:ext cx="2211355" cy="839755"/>
          </a:xfrm>
          <a:prstGeom prst="rect">
            <a:avLst/>
          </a:prstGeom>
          <a:solidFill>
            <a:srgbClr val="FDFDF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049" y="959287"/>
            <a:ext cx="5507474" cy="688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프로젝트 개요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018818" y="1978104"/>
            <a:ext cx="30480" cy="5292090"/>
          </a:xfrm>
          <a:prstGeom prst="roundRect">
            <a:avLst>
              <a:gd name="adj" fmla="val 303564"/>
            </a:avLst>
          </a:prstGeom>
          <a:solidFill>
            <a:srgbClr val="B8BFDF"/>
          </a:solidFill>
          <a:ln/>
        </p:spPr>
      </p:sp>
      <p:sp>
        <p:nvSpPr>
          <p:cNvPr id="5" name="Shape 2"/>
          <p:cNvSpPr/>
          <p:nvPr/>
        </p:nvSpPr>
        <p:spPr>
          <a:xfrm>
            <a:off x="1236166" y="2210633"/>
            <a:ext cx="660797" cy="30480"/>
          </a:xfrm>
          <a:prstGeom prst="roundRect">
            <a:avLst>
              <a:gd name="adj" fmla="val 303564"/>
            </a:avLst>
          </a:prstGeom>
          <a:solidFill>
            <a:srgbClr val="B8BFDF"/>
          </a:solidFill>
          <a:ln/>
        </p:spPr>
      </p:sp>
      <p:sp>
        <p:nvSpPr>
          <p:cNvPr id="6" name="Shape 3"/>
          <p:cNvSpPr/>
          <p:nvPr/>
        </p:nvSpPr>
        <p:spPr>
          <a:xfrm>
            <a:off x="770989" y="1978104"/>
            <a:ext cx="495657" cy="495657"/>
          </a:xfrm>
          <a:prstGeom prst="roundRect">
            <a:avLst>
              <a:gd name="adj" fmla="val 18667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559" y="2019360"/>
            <a:ext cx="330398" cy="4130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20384" y="2053828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문제 정의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2120384" y="2530197"/>
            <a:ext cx="6252567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금융 시장의 정보 비대칭성으로 일반 투자자의 종합적 분석이 어려움.</a:t>
            </a:r>
            <a:endParaRPr lang="en-US" sz="1700" dirty="0"/>
          </a:p>
        </p:txBody>
      </p:sp>
      <p:sp>
        <p:nvSpPr>
          <p:cNvPr id="10" name="Shape 6"/>
          <p:cNvSpPr/>
          <p:nvPr/>
        </p:nvSpPr>
        <p:spPr>
          <a:xfrm>
            <a:off x="1236166" y="3555683"/>
            <a:ext cx="660797" cy="30480"/>
          </a:xfrm>
          <a:prstGeom prst="roundRect">
            <a:avLst>
              <a:gd name="adj" fmla="val 303564"/>
            </a:avLst>
          </a:prstGeom>
          <a:solidFill>
            <a:srgbClr val="B8BFDF"/>
          </a:solidFill>
          <a:ln/>
        </p:spPr>
      </p:sp>
      <p:sp>
        <p:nvSpPr>
          <p:cNvPr id="11" name="Shape 7"/>
          <p:cNvSpPr/>
          <p:nvPr/>
        </p:nvSpPr>
        <p:spPr>
          <a:xfrm>
            <a:off x="770989" y="3323153"/>
            <a:ext cx="495657" cy="495657"/>
          </a:xfrm>
          <a:prstGeom prst="roundRect">
            <a:avLst>
              <a:gd name="adj" fmla="val 18667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559" y="3364409"/>
            <a:ext cx="330398" cy="41302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120384" y="3398877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프로젝트 목표</a:t>
            </a:r>
            <a:endParaRPr lang="en-US" sz="2150" dirty="0"/>
          </a:p>
        </p:txBody>
      </p:sp>
      <p:sp>
        <p:nvSpPr>
          <p:cNvPr id="14" name="Text 9"/>
          <p:cNvSpPr/>
          <p:nvPr/>
        </p:nvSpPr>
        <p:spPr>
          <a:xfrm>
            <a:off x="2120384" y="3875246"/>
            <a:ext cx="6252567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실시간 주가와 뉴스/공시를 종합적으로 분석하는 고도화된 AI 분석 에이전트 개발.</a:t>
            </a:r>
            <a:endParaRPr lang="en-US" sz="1700" dirty="0"/>
          </a:p>
        </p:txBody>
      </p:sp>
      <p:sp>
        <p:nvSpPr>
          <p:cNvPr id="15" name="Shape 10"/>
          <p:cNvSpPr/>
          <p:nvPr/>
        </p:nvSpPr>
        <p:spPr>
          <a:xfrm>
            <a:off x="1236166" y="5253157"/>
            <a:ext cx="660797" cy="30480"/>
          </a:xfrm>
          <a:prstGeom prst="roundRect">
            <a:avLst>
              <a:gd name="adj" fmla="val 303564"/>
            </a:avLst>
          </a:prstGeom>
          <a:solidFill>
            <a:srgbClr val="B8BFDF"/>
          </a:solidFill>
          <a:ln/>
        </p:spPr>
      </p:sp>
      <p:sp>
        <p:nvSpPr>
          <p:cNvPr id="16" name="Shape 11"/>
          <p:cNvSpPr/>
          <p:nvPr/>
        </p:nvSpPr>
        <p:spPr>
          <a:xfrm>
            <a:off x="770989" y="5020628"/>
            <a:ext cx="495657" cy="495657"/>
          </a:xfrm>
          <a:prstGeom prst="roundRect">
            <a:avLst>
              <a:gd name="adj" fmla="val 18667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559" y="5061883"/>
            <a:ext cx="330398" cy="41302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2120384" y="5096351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제안 방법론</a:t>
            </a:r>
            <a:endParaRPr lang="en-US" sz="2150" dirty="0"/>
          </a:p>
        </p:txBody>
      </p:sp>
      <p:sp>
        <p:nvSpPr>
          <p:cNvPr id="19" name="Text 13"/>
          <p:cNvSpPr/>
          <p:nvPr/>
        </p:nvSpPr>
        <p:spPr>
          <a:xfrm>
            <a:off x="2120384" y="5572720"/>
            <a:ext cx="6252567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부정확한 정보를 스스로 보정하는 CRAG 기반 분석 시스템 구축.</a:t>
            </a:r>
            <a:endParaRPr lang="en-US" sz="1700" dirty="0"/>
          </a:p>
        </p:txBody>
      </p:sp>
      <p:sp>
        <p:nvSpPr>
          <p:cNvPr id="20" name="Shape 14"/>
          <p:cNvSpPr/>
          <p:nvPr/>
        </p:nvSpPr>
        <p:spPr>
          <a:xfrm>
            <a:off x="1236166" y="6598206"/>
            <a:ext cx="660797" cy="30480"/>
          </a:xfrm>
          <a:prstGeom prst="roundRect">
            <a:avLst>
              <a:gd name="adj" fmla="val 303564"/>
            </a:avLst>
          </a:prstGeom>
          <a:solidFill>
            <a:srgbClr val="B8BFDF"/>
          </a:solidFill>
          <a:ln/>
        </p:spPr>
      </p:sp>
      <p:sp>
        <p:nvSpPr>
          <p:cNvPr id="21" name="Shape 15"/>
          <p:cNvSpPr/>
          <p:nvPr/>
        </p:nvSpPr>
        <p:spPr>
          <a:xfrm>
            <a:off x="770989" y="6365677"/>
            <a:ext cx="495657" cy="495657"/>
          </a:xfrm>
          <a:prstGeom prst="roundRect">
            <a:avLst>
              <a:gd name="adj" fmla="val 18667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559" y="6406932"/>
            <a:ext cx="330398" cy="413028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2120384" y="6441400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평가 방법</a:t>
            </a:r>
            <a:endParaRPr lang="en-US" sz="2150" dirty="0"/>
          </a:p>
        </p:txBody>
      </p:sp>
      <p:sp>
        <p:nvSpPr>
          <p:cNvPr id="24" name="Text 17"/>
          <p:cNvSpPr/>
          <p:nvPr/>
        </p:nvSpPr>
        <p:spPr>
          <a:xfrm>
            <a:off x="2120384" y="6917769"/>
            <a:ext cx="6252567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LLM-as-a-Judge와 규칙 기반 자동 평가를 통한 객관적 성능 검증.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917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기존 RAG의 한계점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40712"/>
            <a:ext cx="3664744" cy="2047994"/>
          </a:xfrm>
          <a:prstGeom prst="roundRect">
            <a:avLst>
              <a:gd name="adj" fmla="val 465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노이지 검색 문제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565565"/>
            <a:ext cx="31958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관련 없거나 오해의 소지가 있는 뉴스가 검색될 경우 분석의 질이 저하됨.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782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Lost in the Middle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782" y="356556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여러 정보가 주어졌을 때 LLM이 중간에 위치한 핵심 정보를 놓치는 경향이 있음.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34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지식 단절 문제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84037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최신 금융 동향을 실시간으로 반영한 분석에 명백한 한계를 가짐.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406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300" y="2977872"/>
            <a:ext cx="7201733" cy="610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CRAG 기반 분석 에이전트 아키텍처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00" y="3880842"/>
            <a:ext cx="6631900" cy="78093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78443" y="4856917"/>
            <a:ext cx="2440662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초기 검색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878443" y="5278993"/>
            <a:ext cx="6241613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사용자 요청에 따라 주가 데이터와 관련 뉴스, 공시를 1차 수집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3880842"/>
            <a:ext cx="6631900" cy="78093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10343" y="4856917"/>
            <a:ext cx="2440662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품질 평가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510343" y="5278993"/>
            <a:ext cx="6241613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수집된 정보의 관련성과 충분성을 LLM이 자체적으로 평가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300" y="5786557"/>
            <a:ext cx="6631900" cy="78093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78443" y="6762631"/>
            <a:ext cx="2440662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조건부 보정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878443" y="7184708"/>
            <a:ext cx="6241613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불충분한 정보 발견 시 추가 검색으로 정보 보강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5786557"/>
            <a:ext cx="6631900" cy="78093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10343" y="6762631"/>
            <a:ext cx="2440662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최종 생성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7510343" y="7184708"/>
            <a:ext cx="6241613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정제된 정보로 시간적 인과관계 기반 분석 리포트 생성</a:t>
            </a:r>
            <a:endParaRPr lang="en-US" sz="1500" dirty="0"/>
          </a:p>
        </p:txBody>
      </p:sp>
      <p:sp>
        <p:nvSpPr>
          <p:cNvPr id="16" name="직사각형 15"/>
          <p:cNvSpPr/>
          <p:nvPr/>
        </p:nvSpPr>
        <p:spPr>
          <a:xfrm>
            <a:off x="12409714" y="7371183"/>
            <a:ext cx="2211355" cy="839755"/>
          </a:xfrm>
          <a:prstGeom prst="rect">
            <a:avLst/>
          </a:prstGeom>
          <a:solidFill>
            <a:srgbClr val="FDFDF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75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데이터 수집 및 전처리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0964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2138958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2174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공정성 확보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26647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모든 비교 모델이 동일한 데이터 기반으로 분석하도록 사전 수집 및 정제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80190" y="34812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3523774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17306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주가 데이터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0173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Intraday 1분봉 데이터 사용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4908590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이벤트 탐지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54343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주가 변동률 0.6% 이상 지점을 분석할 핵심 이벤트로 자동 탐지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6280190" y="62509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260" y="6293406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017306" y="6328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뉴스/공시 수집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7017306" y="68191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Naver 뉴스 API와 DART Open API로 72시간 내 관련 정보 수집</a:t>
            </a:r>
            <a:endParaRPr lang="en-US" sz="1750" dirty="0"/>
          </a:p>
        </p:txBody>
      </p:sp>
      <p:sp>
        <p:nvSpPr>
          <p:cNvPr id="20" name="직사각형 19"/>
          <p:cNvSpPr/>
          <p:nvPr/>
        </p:nvSpPr>
        <p:spPr>
          <a:xfrm>
            <a:off x="12409714" y="7371183"/>
            <a:ext cx="2211355" cy="839755"/>
          </a:xfrm>
          <a:prstGeom prst="rect">
            <a:avLst/>
          </a:prstGeom>
          <a:solidFill>
            <a:srgbClr val="FDFDF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75021"/>
            <a:ext cx="61475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비교 모델 및 프롬프트 설계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50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비교군 (Baselines)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3192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 RAG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7411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Standard RAG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41094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단순 프롬프트: "오늘의 뉴스/공시와 주가 등락 정보를 바탕으로 종합 분석해줘."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2928" y="3350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실험군 (Proposed)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32928" y="393192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CRAG (본 프로젝트 모델)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4498896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인과관계 추론 강화 프롬프트: "탐지된 O시 O분 주가 변동 이벤트는 해당 시점 이전 뉴스/공시들과 어떤 시간적 인과관계가 있는지 분석해줘."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872067" y="3350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사용 LLM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2067" y="393192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Gemini 1.5 Flash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872067" y="437411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Llama 3.1 70B (Groq API)</a:t>
            </a:r>
            <a:endParaRPr lang="en-US" sz="1750" dirty="0"/>
          </a:p>
        </p:txBody>
      </p:sp>
      <p:sp>
        <p:nvSpPr>
          <p:cNvPr id="13" name="직사각형 12"/>
          <p:cNvSpPr/>
          <p:nvPr/>
        </p:nvSpPr>
        <p:spPr>
          <a:xfrm>
            <a:off x="12409714" y="7371183"/>
            <a:ext cx="2211355" cy="839755"/>
          </a:xfrm>
          <a:prstGeom prst="rect">
            <a:avLst/>
          </a:prstGeom>
          <a:solidFill>
            <a:srgbClr val="FDFDF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평가 지표 및 방법론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2985849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5966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종합 평가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57217" y="3087053"/>
            <a:ext cx="362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정량적 평가와 정성적 평가의 통합 분석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B8BFDF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892" y="4187547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39602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LLM-as-a-Judge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33304" y="4450675"/>
            <a:ext cx="41536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GPT-4를 통한 정성적 품질 평가로 승률 측정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B8BFDF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4773" y="5551170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53238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규칙 기반 자동 평가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09272" y="5814298"/>
            <a:ext cx="307074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4가지 객관적 기준으로 점수 산출</a:t>
            </a:r>
            <a:endParaRPr lang="en-US" sz="1750" dirty="0"/>
          </a:p>
        </p:txBody>
      </p:sp>
      <p:sp>
        <p:nvSpPr>
          <p:cNvPr id="17" name="Text 9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규칙 기반 평가 항목: 분석 길이 적정성(5002000자), 구조화 수준, 핵심 키워드 포함, 이벤트/뉴스 매칭 수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450" y="434102"/>
            <a:ext cx="4373642" cy="493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실험 결과: 정량적 종합 성능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03" y="925759"/>
            <a:ext cx="13525500" cy="710064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5952649" y="8343662"/>
            <a:ext cx="157758" cy="157758"/>
          </a:xfrm>
          <a:prstGeom prst="roundRect">
            <a:avLst>
              <a:gd name="adj" fmla="val 11592"/>
            </a:avLst>
          </a:prstGeom>
          <a:solidFill>
            <a:srgbClr val="081444"/>
          </a:solidFill>
          <a:ln/>
        </p:spPr>
      </p:sp>
      <p:sp>
        <p:nvSpPr>
          <p:cNvPr id="5" name="Text 2"/>
          <p:cNvSpPr/>
          <p:nvPr/>
        </p:nvSpPr>
        <p:spPr>
          <a:xfrm>
            <a:off x="6171367" y="8343662"/>
            <a:ext cx="1067633" cy="157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Standard RAG</a:t>
            </a:r>
            <a:endParaRPr lang="en-US" sz="1200" dirty="0"/>
          </a:p>
        </p:txBody>
      </p:sp>
      <p:sp>
        <p:nvSpPr>
          <p:cNvPr id="6" name="Shape 3"/>
          <p:cNvSpPr/>
          <p:nvPr/>
        </p:nvSpPr>
        <p:spPr>
          <a:xfrm>
            <a:off x="7391400" y="8343662"/>
            <a:ext cx="157758" cy="157758"/>
          </a:xfrm>
          <a:prstGeom prst="roundRect">
            <a:avLst>
              <a:gd name="adj" fmla="val 11592"/>
            </a:avLst>
          </a:prstGeom>
          <a:solidFill>
            <a:srgbClr val="1736BD"/>
          </a:solidFill>
          <a:ln/>
        </p:spPr>
      </p:sp>
      <p:sp>
        <p:nvSpPr>
          <p:cNvPr id="7" name="Text 4"/>
          <p:cNvSpPr/>
          <p:nvPr/>
        </p:nvSpPr>
        <p:spPr>
          <a:xfrm>
            <a:off x="7610118" y="8343662"/>
            <a:ext cx="429697" cy="157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CRAG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552450" y="8994815"/>
            <a:ext cx="13525500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CRAG는 모든 테스트 시나리오에서 Standard RAG 대비 압도적인 성능 우위를 보였습니다. 특히 모호한 케이스에서 성능 격차가 더 크게 벌어졌습니다.</a:t>
            </a:r>
            <a:endParaRPr 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12876246" y="7744408"/>
            <a:ext cx="1744824" cy="466530"/>
          </a:xfrm>
          <a:prstGeom prst="rect">
            <a:avLst/>
          </a:prstGeom>
          <a:solidFill>
            <a:srgbClr val="FDFDF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07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모델별 심층 분석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13146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167" y="2767251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5399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Gemini 1.5 Flash 강점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4328" y="3030379"/>
            <a:ext cx="561082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복잡한 인과관계를 논리적으로 추론하고 깊이 있는 분석 생성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604855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B8BFDF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3733443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089" y="4187547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39602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Llama 3.1 70B 강점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4450675"/>
            <a:ext cx="34118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빠른 응답 속도와 안정적인 성능 제공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5025152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B8BFDF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5153739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011" y="5607844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3805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CRAG의 범용성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5870972"/>
            <a:ext cx="58189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다양한 LLM의 추론 능력을 전반적으로 향상시키는 프레임워크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7158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CRAG 방법론은 특정 모델 아키텍처에 국한되지 않고 다양한 LLM의 성능을 향상시킵니다.</a:t>
            </a:r>
            <a:endParaRPr lang="en-US" sz="1750" dirty="0"/>
          </a:p>
        </p:txBody>
      </p:sp>
      <p:sp>
        <p:nvSpPr>
          <p:cNvPr id="18" name="직사각형 17"/>
          <p:cNvSpPr/>
          <p:nvPr/>
        </p:nvSpPr>
        <p:spPr>
          <a:xfrm>
            <a:off x="12409714" y="7371183"/>
            <a:ext cx="2211355" cy="839755"/>
          </a:xfrm>
          <a:prstGeom prst="rect">
            <a:avLst/>
          </a:prstGeom>
          <a:solidFill>
            <a:srgbClr val="FDFDF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515</Words>
  <Application>Microsoft Office PowerPoint</Application>
  <PresentationFormat>사용자 지정</PresentationFormat>
  <Paragraphs>90</Paragraphs>
  <Slides>11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굴림</vt:lpstr>
      <vt:lpstr>Arial</vt:lpstr>
      <vt:lpstr>나눔고딕</vt:lpstr>
      <vt:lpstr>Corben</vt:lpstr>
      <vt:lpstr>Nobile</vt:lpstr>
      <vt:lpstr>Calibri</vt:lpstr>
      <vt:lpstr>맑은 고딕</vt:lpstr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infomax</cp:lastModifiedBy>
  <cp:revision>4</cp:revision>
  <dcterms:created xsi:type="dcterms:W3CDTF">2025-06-11T00:55:59Z</dcterms:created>
  <dcterms:modified xsi:type="dcterms:W3CDTF">2025-06-11T01:00:26Z</dcterms:modified>
</cp:coreProperties>
</file>